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3"/>
  </p:notesMasterIdLst>
  <p:sldIdLst>
    <p:sldId id="256" r:id="rId2"/>
    <p:sldId id="266" r:id="rId3"/>
    <p:sldId id="257" r:id="rId4"/>
    <p:sldId id="267" r:id="rId5"/>
    <p:sldId id="268" r:id="rId6"/>
    <p:sldId id="261" r:id="rId7"/>
    <p:sldId id="260" r:id="rId8"/>
    <p:sldId id="263" r:id="rId9"/>
    <p:sldId id="264" r:id="rId10"/>
    <p:sldId id="265" r:id="rId11"/>
    <p:sldId id="26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0" d="100"/>
          <a:sy n="40" d="100"/>
        </p:scale>
        <p:origin x="1660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5647A-082B-4FCA-BD44-5FD3E95F43C0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9674E-C637-44B5-B88C-BD582B13A9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68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9674E-C637-44B5-B88C-BD582B13A9F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35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9674E-C637-44B5-B88C-BD582B13A9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708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9674E-C637-44B5-B88C-BD582B13A9F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458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98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3095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04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7358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8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1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36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27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769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0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991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1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585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20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5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EA01D-965E-45AE-9369-4B6802955F0C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E985820-A98F-4BB3-8088-371FEA70C5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19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8357" y="672197"/>
            <a:ext cx="9320463" cy="5201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Дене шынықтыру бірлестігі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2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2024 - 2025 оқу жылы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Әдістемелік жұмыстың тақырыбы: «</a:t>
            </a: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Оқу – тәрбие үрдісінде салауатты өмір салтын насихаттау және қалыптастыру».</a:t>
            </a: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Мақсаты: 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Оқушылардың пәнге деген қызығушылығын арттыру.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Салауатты өмір салтын ұстануға тәрбиелеу.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Тұлғаның денсаулығын сақтайтын, дамытатын жақсы қамтылған білім беру ортасын құру. 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Міндеттері: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Жаңа инновациялық технологияларды сабақта тиімді қолдану.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Жеке тұлғаның бойындағы спорттық дене дайындығын ескере отырып білім беру.</a:t>
            </a:r>
            <a:endParaRPr lang="ru-RU" sz="105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kk-KZ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Спорттық  іс-шараларда, жарыстарда жүлделі орындарға ие болу. </a:t>
            </a:r>
            <a:endParaRPr lang="ru-RU" sz="105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678" t="43327" r="48333" b="13816"/>
          <a:stretch/>
        </p:blipFill>
        <p:spPr>
          <a:xfrm>
            <a:off x="6655196" y="115730"/>
            <a:ext cx="3531117" cy="3153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119" t="35334" r="39643" b="18953"/>
          <a:stretch/>
        </p:blipFill>
        <p:spPr>
          <a:xfrm>
            <a:off x="957658" y="3362688"/>
            <a:ext cx="5697538" cy="3240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952" t="24476" r="40476" b="27401"/>
          <a:stretch/>
        </p:blipFill>
        <p:spPr>
          <a:xfrm>
            <a:off x="6950867" y="3492804"/>
            <a:ext cx="4535488" cy="3130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146" t="34875" r="47623" b="26825"/>
          <a:stretch/>
        </p:blipFill>
        <p:spPr>
          <a:xfrm>
            <a:off x="1885819" y="161883"/>
            <a:ext cx="4411921" cy="3200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0294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380" t="21754" r="49216" b="7906"/>
          <a:stretch/>
        </p:blipFill>
        <p:spPr>
          <a:xfrm>
            <a:off x="383472" y="235911"/>
            <a:ext cx="2667000" cy="4278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690" t="14001" r="47501" b="13618"/>
          <a:stretch/>
        </p:blipFill>
        <p:spPr>
          <a:xfrm>
            <a:off x="2345583" y="2509052"/>
            <a:ext cx="3040657" cy="406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34386" r="15205" b="8070"/>
          <a:stretch/>
        </p:blipFill>
        <p:spPr>
          <a:xfrm>
            <a:off x="6498959" y="2839278"/>
            <a:ext cx="5550086" cy="373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7" t="8398" r="11689" b="8115"/>
          <a:stretch/>
        </p:blipFill>
        <p:spPr>
          <a:xfrm>
            <a:off x="5154449" y="235911"/>
            <a:ext cx="4825954" cy="3930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493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3028" y="344995"/>
            <a:ext cx="4161780" cy="3906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Дене шынықтыру </a:t>
            </a:r>
            <a:r>
              <a:rPr lang="kk-KZ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бірлестігі құрамы: </a:t>
            </a:r>
            <a:endParaRPr lang="ru-RU" sz="10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740766"/>
              </p:ext>
            </p:extLst>
          </p:nvPr>
        </p:nvGraphicFramePr>
        <p:xfrm>
          <a:off x="783987" y="970154"/>
          <a:ext cx="10958835" cy="54461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33670">
                  <a:extLst>
                    <a:ext uri="{9D8B030D-6E8A-4147-A177-3AD203B41FA5}">
                      <a16:colId xmlns:a16="http://schemas.microsoft.com/office/drawing/2014/main" val="3272605460"/>
                    </a:ext>
                  </a:extLst>
                </a:gridCol>
                <a:gridCol w="2751495">
                  <a:extLst>
                    <a:ext uri="{9D8B030D-6E8A-4147-A177-3AD203B41FA5}">
                      <a16:colId xmlns:a16="http://schemas.microsoft.com/office/drawing/2014/main" val="2539777629"/>
                    </a:ext>
                  </a:extLst>
                </a:gridCol>
                <a:gridCol w="1606006">
                  <a:extLst>
                    <a:ext uri="{9D8B030D-6E8A-4147-A177-3AD203B41FA5}">
                      <a16:colId xmlns:a16="http://schemas.microsoft.com/office/drawing/2014/main" val="2748101937"/>
                    </a:ext>
                  </a:extLst>
                </a:gridCol>
                <a:gridCol w="2701906">
                  <a:extLst>
                    <a:ext uri="{9D8B030D-6E8A-4147-A177-3AD203B41FA5}">
                      <a16:colId xmlns:a16="http://schemas.microsoft.com/office/drawing/2014/main" val="1528866131"/>
                    </a:ext>
                  </a:extLst>
                </a:gridCol>
                <a:gridCol w="1930338">
                  <a:extLst>
                    <a:ext uri="{9D8B030D-6E8A-4147-A177-3AD203B41FA5}">
                      <a16:colId xmlns:a16="http://schemas.microsoft.com/office/drawing/2014/main" val="2958933463"/>
                    </a:ext>
                  </a:extLst>
                </a:gridCol>
                <a:gridCol w="1335420">
                  <a:extLst>
                    <a:ext uri="{9D8B030D-6E8A-4147-A177-3AD203B41FA5}">
                      <a16:colId xmlns:a16="http://schemas.microsoft.com/office/drawing/2014/main" val="652149491"/>
                    </a:ext>
                  </a:extLst>
                </a:gridCol>
              </a:tblGrid>
              <a:tr h="232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Мұғалімнің аты-жөні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Туған жылы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Бітірген оқу орны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Категориясы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Еңбек өтілі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2243334504"/>
                  </a:ext>
                </a:extLst>
              </a:tr>
              <a:tr h="637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Нурекин Улан Бейсенбаевич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30.09.1990ж.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Арқалық Мемлекеттік педагогикалық Институты 2012ж.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Педагог-сарапшы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1176854384"/>
                  </a:ext>
                </a:extLst>
              </a:tr>
              <a:tr h="637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Кажиков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ңғ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Қанат</a:t>
                      </a: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19.07.1992 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Н.Құлжанова атындағы Торғай гуманитарлық колледжі 2013ж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Педагог-модератор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2956308126"/>
                  </a:ext>
                </a:extLst>
              </a:tr>
              <a:tr h="850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Алтынбеков Али Берикович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29.11.1997 ж.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З.Алдамжар атындағы Қостанай Техникалық әлеуметтік Университеті 2021ж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Педагог-модератор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3600401552"/>
                  </a:ext>
                </a:extLst>
              </a:tr>
              <a:tr h="850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Қабсабыр Нұрлыбек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Есіркепұлы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17.08.1993 ж.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З.Алдамжар атындағы Қостанай Техникалық әлеуметтік Университеті 2021ж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Педагог-модератор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917565105"/>
                  </a:ext>
                </a:extLst>
              </a:tr>
              <a:tr h="639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Сәбитбек Аруна Сәтсапарқызы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19.02.2000 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Рудный әлеуметтік-гуманитарлық колледжі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Педагог-модератор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жыл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2922327446"/>
                  </a:ext>
                </a:extLst>
              </a:tr>
              <a:tr h="6375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Айназаров Аманжол Алишерович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26.03.1999ж.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Рудный әлеуметтік-гуманитарлық колледжі 2020ж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Педагог-модератор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2143264360"/>
                  </a:ext>
                </a:extLst>
              </a:tr>
              <a:tr h="8500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Исламбек Акмаржан Маратовна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01.04.1994ж.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Ахмет Байтұрсынов атындағы Қостанай Өнірлік университеті 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ж.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жыл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/>
                </a:tc>
                <a:extLst>
                  <a:ext uri="{0D108BD9-81ED-4DB2-BD59-A6C34878D82A}">
                    <a16:rowId xmlns:a16="http://schemas.microsoft.com/office/drawing/2014/main" val="1138197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6527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1966855"/>
              </p:ext>
            </p:extLst>
          </p:nvPr>
        </p:nvGraphicFramePr>
        <p:xfrm>
          <a:off x="335436" y="534833"/>
          <a:ext cx="11423427" cy="589048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1155">
                  <a:extLst>
                    <a:ext uri="{9D8B030D-6E8A-4147-A177-3AD203B41FA5}">
                      <a16:colId xmlns:a16="http://schemas.microsoft.com/office/drawing/2014/main" val="2804052621"/>
                    </a:ext>
                  </a:extLst>
                </a:gridCol>
                <a:gridCol w="4332314">
                  <a:extLst>
                    <a:ext uri="{9D8B030D-6E8A-4147-A177-3AD203B41FA5}">
                      <a16:colId xmlns:a16="http://schemas.microsoft.com/office/drawing/2014/main" val="204620591"/>
                    </a:ext>
                  </a:extLst>
                </a:gridCol>
                <a:gridCol w="6079958">
                  <a:extLst>
                    <a:ext uri="{9D8B030D-6E8A-4147-A177-3AD203B41FA5}">
                      <a16:colId xmlns:a16="http://schemas.microsoft.com/office/drawing/2014/main" val="3392307241"/>
                    </a:ext>
                  </a:extLst>
                </a:gridCol>
              </a:tblGrid>
              <a:tr h="27645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 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шынықтыру</a:t>
                      </a:r>
                      <a:r>
                        <a:rPr lang="kk-KZ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мұғалімдерінің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Өзіндік білім жетілдіру тақырыбы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829070"/>
                  </a:ext>
                </a:extLst>
              </a:tr>
              <a:tr h="82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Айназаров Аманжол Алишерович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"Волейбол спорты арқылы балаларды командалық ойында жұмыс жасауға үйрету"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1746280820"/>
                  </a:ext>
                </a:extLst>
              </a:tr>
              <a:tr h="82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Нурекин Улан Бейсенбаевич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«Асық ойыны арқылы оқушылардың ептілік қабілеттерін шыңдау»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146710191"/>
                  </a:ext>
                </a:extLst>
              </a:tr>
              <a:tr h="55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Кажиков Шынгыс Канатович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«Қазақ күресі әдіс-тәсілдерін дамыту»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1054649053"/>
                  </a:ext>
                </a:extLst>
              </a:tr>
              <a:tr h="1105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Алтынбеков Али Берикович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«Теннис ойынының әдіс-тәсілдерін күнделікті сабақта қолдана отырып, оқушылардың қызығушылығын арттыру»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2160592405"/>
                  </a:ext>
                </a:extLst>
              </a:tr>
              <a:tr h="82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Қабсабыр Нұрлыбек Есіркепұлы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«Мектептегі шағын футбол ойынын оқушылар арасында дамыту»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2822270363"/>
                  </a:ext>
                </a:extLst>
              </a:tr>
              <a:tr h="55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Сәбитбек Аруна Сәтсапарқызы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«Ұлттық спорт: Дәстүрлі садақ ату»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3028982219"/>
                  </a:ext>
                </a:extLst>
              </a:tr>
              <a:tr h="55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Исламбек Акмаржан Маратовна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«Ұлттық ойындарды күнделікті сабақтарға кіріктіру»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254275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5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503097"/>
              </p:ext>
            </p:extLst>
          </p:nvPr>
        </p:nvGraphicFramePr>
        <p:xfrm>
          <a:off x="160423" y="863932"/>
          <a:ext cx="11566356" cy="5890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5943">
                  <a:extLst>
                    <a:ext uri="{9D8B030D-6E8A-4147-A177-3AD203B41FA5}">
                      <a16:colId xmlns:a16="http://schemas.microsoft.com/office/drawing/2014/main" val="307785030"/>
                    </a:ext>
                  </a:extLst>
                </a:gridCol>
                <a:gridCol w="8380413">
                  <a:extLst>
                    <a:ext uri="{9D8B030D-6E8A-4147-A177-3AD203B41FA5}">
                      <a16:colId xmlns:a16="http://schemas.microsoft.com/office/drawing/2014/main" val="3324825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Нурекин Улан Бейсенбаевич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тәрбиесі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мұғалімдерінің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құзыреттілігімен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тәжірибесін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жетілдіру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"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ұлттық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ғылыми-практикалық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тәрбиесі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орталығы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№0000987 24.05.2024ж.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2757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Кажиков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</a:t>
                      </a: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ңғ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Қанат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ұлы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тәрбиесі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мұғалімдерінің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құзыреттілігімен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тәжірибесін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жетілдіру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"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ұлттық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ғылыми-практикалық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тәрбиесі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орталығы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 №0000979 24.05.2024ж.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982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Алтынбеков Али Берикович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шынықтыру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педагогтарының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құзыреттілігі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мен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тәжірибесін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жетілдіру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біліктілігін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курсы</a:t>
                      </a:r>
                      <a:b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РМҚК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00007325 07.04.2023ж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777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Қабсабыр Нұрлыбек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Есіркепұлы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шынықтыру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педагогтарының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құзыреттілігі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мен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тәжірибесін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жетілдіру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біліктілігін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курсы</a:t>
                      </a:r>
                      <a:b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РМҚК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№00010154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26.05.2023ж.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43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Сәбитбек Аруна Сәтсапарқызы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шынықтыру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педагогінің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құзыреттілігі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дамыту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біліктілігін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курсы</a:t>
                      </a:r>
                      <a:b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ҚР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Оқу-ағарту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министрлігі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"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Ұлттық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ғылыми-практикалық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тәрбиесі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орталығы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"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РМҚК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№0002864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29.08.2024ж.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124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Айназаров Аманжол Алишерович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шынықтыру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педагогтарының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құзыреттілігі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мен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тәжірибесін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жетілдіру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»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біліктілігін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арттыру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курсы</a:t>
                      </a:r>
                      <a:b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РМҚК</a:t>
                      </a:r>
                      <a:r>
                        <a:rPr lang="ru-RU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00009041 28.04.2023ж</a:t>
                      </a:r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756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Исламбек Акмаржан Маратовна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244" marR="312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шынықтыру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педагогтарының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кәсіби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құзыреттілігі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мен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тәжірибесін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жетілдіру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біліктілігін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арттыру</a:t>
                      </a:r>
                      <a:r>
                        <a:rPr lang="ru-RU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курсы РМҚК №00007333 07.04.2023ж. </a:t>
                      </a:r>
                      <a:endParaRPr lang="ru-RU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19559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641074" y="340712"/>
            <a:ext cx="5516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Біліктілікті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арттыру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курстары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12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4809587"/>
              </p:ext>
            </p:extLst>
          </p:nvPr>
        </p:nvGraphicFramePr>
        <p:xfrm>
          <a:off x="335436" y="534833"/>
          <a:ext cx="11423427" cy="55732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59921">
                  <a:extLst>
                    <a:ext uri="{9D8B030D-6E8A-4147-A177-3AD203B41FA5}">
                      <a16:colId xmlns:a16="http://schemas.microsoft.com/office/drawing/2014/main" val="2804052621"/>
                    </a:ext>
                  </a:extLst>
                </a:gridCol>
                <a:gridCol w="2827446">
                  <a:extLst>
                    <a:ext uri="{9D8B030D-6E8A-4147-A177-3AD203B41FA5}">
                      <a16:colId xmlns:a16="http://schemas.microsoft.com/office/drawing/2014/main" val="204620591"/>
                    </a:ext>
                  </a:extLst>
                </a:gridCol>
                <a:gridCol w="5850586">
                  <a:extLst>
                    <a:ext uri="{9D8B030D-6E8A-4147-A177-3AD203B41FA5}">
                      <a16:colId xmlns:a16="http://schemas.microsoft.com/office/drawing/2014/main" val="3392307241"/>
                    </a:ext>
                  </a:extLst>
                </a:gridCol>
                <a:gridCol w="2085474">
                  <a:extLst>
                    <a:ext uri="{9D8B030D-6E8A-4147-A177-3AD203B41FA5}">
                      <a16:colId xmlns:a16="http://schemas.microsoft.com/office/drawing/2014/main" val="2096554053"/>
                    </a:ext>
                  </a:extLst>
                </a:gridCol>
              </a:tblGrid>
              <a:tr h="27645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Үйірме</a:t>
                      </a:r>
                      <a:r>
                        <a:rPr lang="en-US" sz="2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4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секция</a:t>
                      </a:r>
                      <a:r>
                        <a:rPr lang="ru-RU" sz="2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 оқу жылы </a:t>
                      </a:r>
                      <a:r>
                        <a:rPr lang="ru-RU" sz="2400" b="1" i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extLst>
                  <a:ext uri="{0D108BD9-81ED-4DB2-BD59-A6C34878D82A}">
                    <a16:rowId xmlns:a16="http://schemas.microsoft.com/office/drawing/2014/main" val="1200829070"/>
                  </a:ext>
                </a:extLst>
              </a:tr>
              <a:tr h="82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Айназаров Аманжол Алишерович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7-8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Волейбол 9-11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Теннис 7-8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46280820"/>
                  </a:ext>
                </a:extLst>
              </a:tr>
              <a:tr h="82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Нурекин Улан Бейсенбаевич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Баскетбол (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ұлдар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4-6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9-11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Футзал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5-6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қыздар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Волейбол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4-6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710191"/>
                  </a:ext>
                </a:extLst>
              </a:tr>
              <a:tr h="4033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Кажиков Шынгыс Канатович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Баскетбол 5-8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қыздар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Қазақ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күресі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5-6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Таяқ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тарту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7-10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Туризм </a:t>
                      </a:r>
                      <a:r>
                        <a:rPr lang="kk-KZ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үйірмесі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(5-7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4649053"/>
                  </a:ext>
                </a:extLst>
              </a:tr>
              <a:tr h="53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Алтынбеков Али Берикович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Теннис 9-11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Футзал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5-6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ұлдар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Қазан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доп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5-6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60592405"/>
                  </a:ext>
                </a:extLst>
              </a:tr>
              <a:tr h="82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Қабсабыр Нұрлыбек Есіркепұлы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Волейбол 7-8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қыздар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Футбол 5-8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Шахмат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7-8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22270363"/>
                  </a:ext>
                </a:extLst>
              </a:tr>
              <a:tr h="55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Сәбитбек Аруна Сәтсапарқызы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Дәстүрлі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садақ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ату 4-7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Дәстүрлі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садақ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ату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-11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Бес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асық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қыздар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5-6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8982219"/>
                  </a:ext>
                </a:extLst>
              </a:tr>
              <a:tr h="55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Исламбек Акмаржан Маратовна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08" marR="34208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Волейбол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қыздар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9-11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Волейбол (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қыздар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5-6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Дартс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7-8 </a:t>
                      </a:r>
                      <a:r>
                        <a:rPr lang="ru-RU" sz="16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сынып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275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9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72" y="564438"/>
            <a:ext cx="3620579" cy="52297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2" y="475414"/>
            <a:ext cx="3853807" cy="5566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09" y="564438"/>
            <a:ext cx="3730543" cy="538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11" descr="WhatsApp Image 2024-11-05 at 15.40.56"/>
          <p:cNvPicPr>
            <a:picLocks noChangeAspect="1"/>
          </p:cNvPicPr>
          <p:nvPr/>
        </p:nvPicPr>
        <p:blipFill>
          <a:blip r:embed="rId3"/>
          <a:srcRect b="9917"/>
          <a:stretch>
            <a:fillRect/>
          </a:stretch>
        </p:blipFill>
        <p:spPr>
          <a:xfrm>
            <a:off x="8078988" y="1928233"/>
            <a:ext cx="3946575" cy="4742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6667" t="24465" r="56842" b="23761"/>
          <a:stretch/>
        </p:blipFill>
        <p:spPr>
          <a:xfrm>
            <a:off x="5837055" y="328582"/>
            <a:ext cx="2755677" cy="3029420"/>
          </a:xfrm>
          <a:prstGeom prst="rect">
            <a:avLst/>
          </a:prstGeom>
        </p:spPr>
      </p:pic>
      <p:pic>
        <p:nvPicPr>
          <p:cNvPr id="6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16729" r="9677"/>
          <a:stretch/>
        </p:blipFill>
        <p:spPr>
          <a:xfrm>
            <a:off x="282515" y="429441"/>
            <a:ext cx="4873270" cy="3677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7602" t="47289" r="59767" b="24173"/>
          <a:stretch/>
        </p:blipFill>
        <p:spPr>
          <a:xfrm>
            <a:off x="1803817" y="3284790"/>
            <a:ext cx="4773446" cy="3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8" r="9792" b="7923"/>
          <a:stretch/>
        </p:blipFill>
        <p:spPr>
          <a:xfrm>
            <a:off x="376690" y="4014655"/>
            <a:ext cx="4347710" cy="24574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0" b="5435"/>
          <a:stretch/>
        </p:blipFill>
        <p:spPr>
          <a:xfrm>
            <a:off x="3713134" y="432811"/>
            <a:ext cx="4233410" cy="33949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8" b="6956"/>
          <a:stretch/>
        </p:blipFill>
        <p:spPr>
          <a:xfrm>
            <a:off x="7335384" y="4014655"/>
            <a:ext cx="4381500" cy="228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/>
          <a:stretch/>
        </p:blipFill>
        <p:spPr>
          <a:xfrm>
            <a:off x="376690" y="642123"/>
            <a:ext cx="3090410" cy="3136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3889"/>
          <a:stretch/>
        </p:blipFill>
        <p:spPr>
          <a:xfrm>
            <a:off x="8192579" y="695717"/>
            <a:ext cx="3524305" cy="2989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8"/>
          <a:stretch/>
        </p:blipFill>
        <p:spPr>
          <a:xfrm>
            <a:off x="4837112" y="3827720"/>
            <a:ext cx="2453057" cy="2623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5906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67" t="30000" r="45594" b="27714"/>
          <a:stretch/>
        </p:blipFill>
        <p:spPr>
          <a:xfrm>
            <a:off x="492455" y="255642"/>
            <a:ext cx="4857750" cy="3401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310" t="42032" r="53991" b="26310"/>
          <a:stretch/>
        </p:blipFill>
        <p:spPr>
          <a:xfrm>
            <a:off x="805357" y="3843867"/>
            <a:ext cx="4231945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5476" t="25048" r="44643" b="7714"/>
          <a:stretch/>
        </p:blipFill>
        <p:spPr>
          <a:xfrm>
            <a:off x="6086375" y="685799"/>
            <a:ext cx="5238287" cy="5519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1539441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</TotalTime>
  <Words>568</Words>
  <Application>Microsoft Office PowerPoint</Application>
  <PresentationFormat>Широкоэкранный</PresentationFormat>
  <Paragraphs>132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Symbol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23</cp:revision>
  <dcterms:created xsi:type="dcterms:W3CDTF">2024-11-15T11:21:23Z</dcterms:created>
  <dcterms:modified xsi:type="dcterms:W3CDTF">2024-11-15T12:19:11Z</dcterms:modified>
</cp:coreProperties>
</file>