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7" r:id="rId3"/>
    <p:sldId id="269" r:id="rId4"/>
    <p:sldId id="276" r:id="rId5"/>
    <p:sldId id="277" r:id="rId6"/>
    <p:sldId id="278" r:id="rId7"/>
    <p:sldId id="279" r:id="rId8"/>
    <p:sldId id="280" r:id="rId9"/>
    <p:sldId id="292" r:id="rId10"/>
    <p:sldId id="271" r:id="rId11"/>
    <p:sldId id="289" r:id="rId12"/>
    <p:sldId id="291" r:id="rId13"/>
    <p:sldId id="284" r:id="rId14"/>
    <p:sldId id="285" r:id="rId15"/>
    <p:sldId id="287" r:id="rId16"/>
    <p:sldId id="28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60" autoAdjust="0"/>
  </p:normalViewPr>
  <p:slideViewPr>
    <p:cSldViewPr>
      <p:cViewPr varScale="1">
        <p:scale>
          <a:sx n="107" d="100"/>
          <a:sy n="107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7EF0F-0487-46E3-8E43-10C3757FC946}" type="datetimeFigureOut">
              <a:rPr lang="kk-KZ" smtClean="0"/>
              <a:t>31.10.2024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6FDB3-B906-49A3-A38B-646C9D85E835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86694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6FDB3-B906-49A3-A38B-646C9D85E835}" type="slidenum">
              <a:rPr lang="kk-KZ" smtClean="0"/>
              <a:t>16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7730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9" name="Rectangle 17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20713" y="1757363"/>
            <a:ext cx="6821487" cy="1470025"/>
          </a:xfrm>
        </p:spPr>
        <p:txBody>
          <a:bodyPr/>
          <a:lstStyle>
            <a:lvl1pPr algn="ctr">
              <a:defRPr sz="3600">
                <a:solidFill>
                  <a:srgbClr val="013B4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2000" b="1" dirty="0" smtClean="0">
                <a:solidFill>
                  <a:srgbClr val="013B41"/>
                </a:solidFill>
                <a:latin typeface="+mn-lt"/>
                <a:ea typeface="Gulim" pitchFamily="34" charset="-127"/>
                <a:cs typeface="+mn-cs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2000" b="1" dirty="0" smtClean="0">
                <a:solidFill>
                  <a:srgbClr val="013B41"/>
                </a:solidFill>
                <a:latin typeface="+mn-lt"/>
                <a:ea typeface="Gulim" pitchFamily="34" charset="-127"/>
                <a:cs typeface="+mn-cs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2000" b="1" dirty="0" smtClean="0">
                <a:solidFill>
                  <a:srgbClr val="013B41"/>
                </a:solidFill>
                <a:latin typeface="+mn-lt"/>
                <a:ea typeface="Gulim" pitchFamily="34" charset="-127"/>
                <a:cs typeface="+mn-cs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2000" b="1" dirty="0" smtClean="0">
                <a:solidFill>
                  <a:srgbClr val="013B41"/>
                </a:solidFill>
                <a:latin typeface="+mn-lt"/>
                <a:ea typeface="Gulim" pitchFamily="34" charset="-127"/>
                <a:cs typeface="+mn-cs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2000" b="1" dirty="0">
                <a:solidFill>
                  <a:srgbClr val="013B41"/>
                </a:solidFill>
                <a:latin typeface="+mn-lt"/>
                <a:ea typeface="Gulim" pitchFamily="34" charset="-127"/>
                <a:cs typeface="+mn-cs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863" y="128588"/>
            <a:ext cx="78486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58863" y="1209675"/>
            <a:ext cx="7121525" cy="4554538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074863" cy="42068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fld id="{CEE14ADD-431C-4336-9FD6-5D27A148B026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xfrm>
            <a:off x="6553200" y="6245225"/>
            <a:ext cx="2074863" cy="42068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fld id="{841E8786-5600-40A6-98A9-C6B4E10D3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EE14ADD-431C-4336-9FD6-5D27A148B026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41E8786-5600-40A6-98A9-C6B4E10D3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1185863" y="128588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Образец заголовка</a:t>
            </a:r>
            <a:endParaRPr lang="en-US" altLang="ko-KR" smtClean="0"/>
          </a:p>
        </p:txBody>
      </p:sp>
      <p:sp>
        <p:nvSpPr>
          <p:cNvPr id="4099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8863" y="1209675"/>
            <a:ext cx="7121525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1470025"/>
          </a:xfrm>
        </p:spPr>
        <p:txBody>
          <a:bodyPr/>
          <a:lstStyle/>
          <a:p>
            <a:pPr algn="ctr"/>
            <a:r>
              <a:rPr lang="kk-KZ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  КЕҢЕС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4462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Рудный қаласы </a:t>
            </a:r>
          </a:p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«Бейімбет Майлин атындағы №7 мектеп-гимназия»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4546" y="6000768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ОҚУ  ЖЫЛЫ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90986"/>
            <a:ext cx="1897604" cy="1529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25787"/>
              </p:ext>
            </p:extLst>
          </p:nvPr>
        </p:nvGraphicFramePr>
        <p:xfrm>
          <a:off x="395534" y="836713"/>
          <a:ext cx="8352932" cy="59046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6528"/>
                <a:gridCol w="2002534"/>
                <a:gridCol w="148329"/>
                <a:gridCol w="682533"/>
                <a:gridCol w="146542"/>
                <a:gridCol w="670919"/>
                <a:gridCol w="148329"/>
                <a:gridCol w="1525434"/>
                <a:gridCol w="625427"/>
                <a:gridCol w="148329"/>
                <a:gridCol w="1058028"/>
              </a:tblGrid>
              <a:tr h="625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10а/г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7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10ә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732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3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11а/г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11ә</a:t>
                      </a: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732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Алтын  белгіге   үміткер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 оқушы</a:t>
                      </a: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ru-RU" sz="14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аттестатқа   үміткер-4 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732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2-11</a:t>
                      </a:r>
                      <a:r>
                        <a:rPr lang="kk-KZ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сынып аралығында 968 оқушы,109 оқу үздігі,455 оқу екпіндісі, 1-оқушы аттестатталмаған/9в/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9330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 бойынша 2-11 </a:t>
                      </a: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сыныптардың 1-тоқсандағы 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 көрсеткіші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50,86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</a:t>
                      </a: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жылының 1- оқу тоқсаны бойынша мектептің сапа көрсеткіші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4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24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32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+7,34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4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963422"/>
              </p:ext>
            </p:extLst>
          </p:nvPr>
        </p:nvGraphicFramePr>
        <p:xfrm>
          <a:off x="642964" y="980728"/>
          <a:ext cx="7704856" cy="551296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852428"/>
                <a:gridCol w="3852428"/>
              </a:tblGrid>
              <a:tr h="3923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  <a:endPara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4ә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4г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5г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6в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6г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7в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7г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9ә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114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188640"/>
            <a:ext cx="6183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Гимназия   сыныптарының   сапа   көрсеткіші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235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39852"/>
            <a:ext cx="7848600" cy="609600"/>
          </a:xfrm>
        </p:spPr>
        <p:txBody>
          <a:bodyPr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 мен әдебиеті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07887"/>
              </p:ext>
            </p:extLst>
          </p:nvPr>
        </p:nvGraphicFramePr>
        <p:xfrm>
          <a:off x="251253" y="1173178"/>
          <a:ext cx="8208907" cy="1283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01"/>
                <a:gridCol w="1172701"/>
                <a:gridCol w="1172701"/>
                <a:gridCol w="1172701"/>
                <a:gridCol w="1172701"/>
                <a:gridCol w="1172701"/>
                <a:gridCol w="1172701"/>
              </a:tblGrid>
              <a:tr h="504056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сынып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сынып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сынып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сынып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сынып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сынып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3076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116632"/>
            <a:ext cx="6652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Гуманитарлық пәндер бойынша талдау</a:t>
            </a:r>
            <a:endParaRPr lang="ru-RU" sz="28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0363"/>
              </p:ext>
            </p:extLst>
          </p:nvPr>
        </p:nvGraphicFramePr>
        <p:xfrm>
          <a:off x="323255" y="3064003"/>
          <a:ext cx="813690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433"/>
                <a:gridCol w="1185433"/>
                <a:gridCol w="1185433"/>
                <a:gridCol w="1185433"/>
                <a:gridCol w="978271"/>
                <a:gridCol w="1208451"/>
                <a:gridCol w="1208451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43808" y="3856928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Шет/ағылшын/   тілі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2576445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    әдебиеті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872861"/>
              </p:ext>
            </p:extLst>
          </p:nvPr>
        </p:nvGraphicFramePr>
        <p:xfrm>
          <a:off x="395264" y="4533066"/>
          <a:ext cx="806489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874"/>
                <a:gridCol w="903191"/>
                <a:gridCol w="1317153"/>
                <a:gridCol w="1404963"/>
                <a:gridCol w="1053722"/>
                <a:gridCol w="965912"/>
                <a:gridCol w="1040081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431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526519"/>
              </p:ext>
            </p:extLst>
          </p:nvPr>
        </p:nvGraphicFramePr>
        <p:xfrm>
          <a:off x="323528" y="1287810"/>
          <a:ext cx="842493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75"/>
                <a:gridCol w="1441475"/>
                <a:gridCol w="1441475"/>
                <a:gridCol w="995930"/>
                <a:gridCol w="1009034"/>
                <a:gridCol w="1009034"/>
                <a:gridCol w="1086514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90,9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68,2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68,4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85,7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91,3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80447" y="2420888"/>
            <a:ext cx="299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  тарихы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8367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тілі мен әдебиеті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86820"/>
              </p:ext>
            </p:extLst>
          </p:nvPr>
        </p:nvGraphicFramePr>
        <p:xfrm>
          <a:off x="323528" y="2924944"/>
          <a:ext cx="84249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75"/>
                <a:gridCol w="943512"/>
                <a:gridCol w="1375954"/>
                <a:gridCol w="1467684"/>
                <a:gridCol w="1100763"/>
                <a:gridCol w="1009033"/>
                <a:gridCol w="1086514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966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749013"/>
              </p:ext>
            </p:extLst>
          </p:nvPr>
        </p:nvGraphicFramePr>
        <p:xfrm>
          <a:off x="251520" y="1278052"/>
          <a:ext cx="2990812" cy="737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406"/>
                <a:gridCol w="1495406"/>
              </a:tblGrid>
              <a:tr h="35074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42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908720"/>
            <a:ext cx="299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r>
              <a:rPr lang="kk-KZ" dirty="0" smtClean="0"/>
              <a:t> 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27020"/>
              </p:ext>
            </p:extLst>
          </p:nvPr>
        </p:nvGraphicFramePr>
        <p:xfrm>
          <a:off x="3466674" y="1257960"/>
          <a:ext cx="49685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4"/>
                <a:gridCol w="1131554"/>
                <a:gridCol w="1131554"/>
                <a:gridCol w="781802"/>
                <a:gridCol w="792088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27984" y="912904"/>
            <a:ext cx="299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619969"/>
              </p:ext>
            </p:extLst>
          </p:nvPr>
        </p:nvGraphicFramePr>
        <p:xfrm>
          <a:off x="835264" y="2636912"/>
          <a:ext cx="66135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4"/>
                <a:gridCol w="1131554"/>
                <a:gridCol w="1131554"/>
                <a:gridCol w="781802"/>
                <a:gridCol w="792088"/>
                <a:gridCol w="792088"/>
                <a:gridCol w="85291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66674" y="3878006"/>
            <a:ext cx="299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804951" y="2161660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21665"/>
              </p:ext>
            </p:extLst>
          </p:nvPr>
        </p:nvGraphicFramePr>
        <p:xfrm>
          <a:off x="1121209" y="4380401"/>
          <a:ext cx="66135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4"/>
                <a:gridCol w="1131554"/>
                <a:gridCol w="1131554"/>
                <a:gridCol w="781802"/>
                <a:gridCol w="792088"/>
                <a:gridCol w="792088"/>
                <a:gridCol w="85291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76853"/>
            <a:ext cx="9249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 - математика пәндері бойынша талдау</a:t>
            </a:r>
            <a:endParaRPr lang="ru-RU" sz="28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27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636544"/>
              </p:ext>
            </p:extLst>
          </p:nvPr>
        </p:nvGraphicFramePr>
        <p:xfrm>
          <a:off x="755576" y="1120665"/>
          <a:ext cx="66135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4"/>
                <a:gridCol w="1131554"/>
                <a:gridCol w="1131554"/>
                <a:gridCol w="781802"/>
                <a:gridCol w="792088"/>
                <a:gridCol w="792088"/>
                <a:gridCol w="85291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35896" y="1844824"/>
            <a:ext cx="299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692696"/>
            <a:ext cx="2400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Математика/алгебра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744110"/>
              </p:ext>
            </p:extLst>
          </p:nvPr>
        </p:nvGraphicFramePr>
        <p:xfrm>
          <a:off x="755576" y="2276872"/>
          <a:ext cx="66135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4"/>
                <a:gridCol w="1131554"/>
                <a:gridCol w="1131554"/>
                <a:gridCol w="781802"/>
                <a:gridCol w="792088"/>
                <a:gridCol w="792088"/>
                <a:gridCol w="85291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63888" y="3284984"/>
            <a:ext cx="299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654898"/>
              </p:ext>
            </p:extLst>
          </p:nvPr>
        </p:nvGraphicFramePr>
        <p:xfrm>
          <a:off x="755576" y="3789040"/>
          <a:ext cx="661355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54"/>
                <a:gridCol w="1131554"/>
                <a:gridCol w="1131554"/>
                <a:gridCol w="781802"/>
                <a:gridCol w="792088"/>
                <a:gridCol w="792088"/>
                <a:gridCol w="85291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831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052736"/>
            <a:ext cx="864096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  КЕҢЕС   ШЕШІМІ</a:t>
            </a:r>
          </a:p>
          <a:p>
            <a:pPr algn="ctr"/>
            <a:endParaRPr lang="kk-KZ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lain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  үлгерім  қорытындысы   бойынша білім   сапасы  төмен   көрсетілген    пәндер мен сыныптарда   /5а,6ә,7аә,8әбв,9бв/</a:t>
            </a:r>
            <a:r>
              <a:rPr lang="kk-KZ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  сабағы  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жүргізілсін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Оқушылардың    бос   уақытын жүйелі    ұйымдастыру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lain" startAt="3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Білімдегі олқылықтың орнын толтыру мақсатында,пән бірлестіктерінің жоспарлы жұмысы жүзеге асырылсын; </a:t>
            </a:r>
          </a:p>
          <a:p>
            <a:pPr marL="342900" indent="-342900">
              <a:buAutoNum type="arabicPlain" startAt="3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Резервтегі оқушылармен жүйелі және нәтижелі жұмыс жүргізілсін;</a:t>
            </a:r>
          </a:p>
          <a:p>
            <a:pPr marL="342900" indent="-342900">
              <a:buFontTx/>
              <a:buAutoNum type="arabicPlain" startAt="3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Пән мұғалімдері,білім сапасын арттыруда білім беруі платформаларын </a:t>
            </a:r>
            <a:r>
              <a:rPr lang="kk-K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kk-KZ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TopIQ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kk-KZ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 қолдануы </a:t>
            </a:r>
            <a:r>
              <a:rPr lang="kk-KZ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сұралсын.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78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16632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</a:t>
            </a:r>
            <a:r>
              <a:rPr lang="kk-KZ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  кеңес мақсаты :</a:t>
            </a:r>
            <a:endParaRPr lang="ru-RU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Оқушылардың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тоқсан бойынша қозғалысы</a:t>
            </a:r>
          </a:p>
          <a:p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 </a:t>
            </a:r>
            <a:r>
              <a:rPr lang="kk-K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оқу-үлгерім қорытындысын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</a:p>
          <a:p>
            <a:pPr marL="342900" indent="-342900">
              <a:buFontTx/>
              <a:buChar char="-"/>
            </a:pP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бойынша, білім сапасының көрсеткіштерін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салыстыру</a:t>
            </a:r>
          </a:p>
          <a:p>
            <a:pPr marL="342900" indent="-342900">
              <a:buFontTx/>
              <a:buChar char="-"/>
            </a:pP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Үздік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 оқу екпіндісі бойынша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резервте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тұрған оқушы 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саны /</a:t>
            </a: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 жетекшілері/</a:t>
            </a:r>
          </a:p>
          <a:p>
            <a:pPr marL="342900" indent="-342900">
              <a:buFontTx/>
              <a:buChar char="-"/>
            </a:pPr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 сапасын арттыру жолдары</a:t>
            </a:r>
          </a:p>
          <a:p>
            <a:endParaRPr lang="kk-KZ" sz="2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kk-KZ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sz="2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116632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 қозғалысы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3784" y="5466710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 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басында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- 1068 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507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580526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1-тоқсан  аяғында-1075 оқушы, оның 508  қыз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Инклюзивті  оқытуда -1 оқушы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54284"/>
              </p:ext>
            </p:extLst>
          </p:nvPr>
        </p:nvGraphicFramePr>
        <p:xfrm>
          <a:off x="70996" y="1117609"/>
          <a:ext cx="9073004" cy="41798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3950"/>
                <a:gridCol w="482124"/>
                <a:gridCol w="482691"/>
                <a:gridCol w="482124"/>
                <a:gridCol w="482691"/>
                <a:gridCol w="482124"/>
                <a:gridCol w="482691"/>
                <a:gridCol w="482124"/>
                <a:gridCol w="646613"/>
                <a:gridCol w="563234"/>
                <a:gridCol w="563234"/>
                <a:gridCol w="563234"/>
                <a:gridCol w="563234"/>
                <a:gridCol w="563234"/>
                <a:gridCol w="563234"/>
                <a:gridCol w="563234"/>
                <a:gridCol w="563234"/>
              </a:tblGrid>
              <a:tr h="859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</a:tr>
              <a:tr h="694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Класс/комплект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</a:tr>
              <a:tr h="859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уч-ся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</a:tr>
              <a:tr h="660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дев.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00" marR="481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903309"/>
              </p:ext>
            </p:extLst>
          </p:nvPr>
        </p:nvGraphicFramePr>
        <p:xfrm>
          <a:off x="323528" y="1268760"/>
          <a:ext cx="8352927" cy="3623051"/>
        </p:xfrm>
        <a:graphic>
          <a:graphicData uri="http://schemas.openxmlformats.org/drawingml/2006/table">
            <a:tbl>
              <a:tblPr firstRow="1" bandRow="1"/>
              <a:tblGrid>
                <a:gridCol w="553047"/>
                <a:gridCol w="1415560"/>
                <a:gridCol w="1469304"/>
                <a:gridCol w="931859"/>
                <a:gridCol w="1156372"/>
                <a:gridCol w="1106096"/>
                <a:gridCol w="1720689"/>
              </a:tblGrid>
              <a:tr h="531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 саны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Екпінді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 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ә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2б/гимн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2в/гимн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466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 сыныптар </a:t>
                      </a:r>
                      <a:r>
                        <a:rPr lang="kk-KZ" sz="2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 </a:t>
                      </a:r>
                      <a:r>
                        <a:rPr lang="kk-KZ" sz="2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комплект сынып)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4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–сыныптар 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5696" y="116632"/>
            <a:ext cx="5435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үлгерімі мен сапасы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68516"/>
              </p:ext>
            </p:extLst>
          </p:nvPr>
        </p:nvGraphicFramePr>
        <p:xfrm>
          <a:off x="251520" y="1052736"/>
          <a:ext cx="8712969" cy="4740307"/>
        </p:xfrm>
        <a:graphic>
          <a:graphicData uri="http://schemas.openxmlformats.org/drawingml/2006/table">
            <a:tbl>
              <a:tblPr firstRow="1" bandRow="1"/>
              <a:tblGrid>
                <a:gridCol w="576886"/>
                <a:gridCol w="1476575"/>
                <a:gridCol w="1532636"/>
                <a:gridCol w="972026"/>
                <a:gridCol w="1206216"/>
                <a:gridCol w="1153773"/>
                <a:gridCol w="1794857"/>
              </a:tblGrid>
              <a:tr h="702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 саны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Үздік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Екпінді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Сапа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Үлгерім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ә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3в/гимн/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4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3-сыныптар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515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 сыныптар </a:t>
                      </a:r>
                      <a:r>
                        <a:rPr lang="kk-KZ" sz="16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 </a:t>
                      </a:r>
                      <a:r>
                        <a:rPr lang="kk-KZ" sz="16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комплект сынып)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42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477834"/>
              </p:ext>
            </p:extLst>
          </p:nvPr>
        </p:nvGraphicFramePr>
        <p:xfrm>
          <a:off x="251521" y="980728"/>
          <a:ext cx="8784975" cy="5247096"/>
        </p:xfrm>
        <a:graphic>
          <a:graphicData uri="http://schemas.openxmlformats.org/drawingml/2006/table">
            <a:tbl>
              <a:tblPr firstRow="1" bandRow="1"/>
              <a:tblGrid>
                <a:gridCol w="3936344"/>
                <a:gridCol w="887062"/>
                <a:gridCol w="887062"/>
                <a:gridCol w="887062"/>
                <a:gridCol w="887062"/>
                <a:gridCol w="889120"/>
                <a:gridCol w="411263"/>
              </a:tblGrid>
              <a:tr h="463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–сыныптар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0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 саны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Үздік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Екпінді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Сапа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Үлгерім 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3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95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ә/гимн/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3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3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4в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3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4г /г/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3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–сыныптар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79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 сыныптар </a:t>
                      </a:r>
                      <a:r>
                        <a:rPr lang="kk-KZ" sz="20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 </a:t>
                      </a:r>
                      <a:r>
                        <a:rPr lang="kk-KZ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комплект сынып)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6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765700"/>
              </p:ext>
            </p:extLst>
          </p:nvPr>
        </p:nvGraphicFramePr>
        <p:xfrm>
          <a:off x="179511" y="775633"/>
          <a:ext cx="8784977" cy="5461680"/>
        </p:xfrm>
        <a:graphic>
          <a:graphicData uri="http://schemas.openxmlformats.org/drawingml/2006/table">
            <a:tbl>
              <a:tblPr firstRow="1" firstCol="1" bandRow="1"/>
              <a:tblGrid>
                <a:gridCol w="1658595"/>
                <a:gridCol w="1364169"/>
                <a:gridCol w="174055"/>
                <a:gridCol w="1362379"/>
                <a:gridCol w="174055"/>
                <a:gridCol w="1595569"/>
                <a:gridCol w="1263640"/>
                <a:gridCol w="1192515"/>
              </a:tblGrid>
              <a:tr h="936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ru-MD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Үздіктер</a:t>
                      </a:r>
                      <a:r>
                        <a:rPr lang="ru-MD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Екпінділер</a:t>
                      </a:r>
                      <a:r>
                        <a:rPr lang="ru-MD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</a:t>
                      </a:r>
                      <a:r>
                        <a:rPr lang="ru-MD" sz="16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5ә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5б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5в/гимн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5г/гимн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5-сыныптар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148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6ә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6в/г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6г/г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6ғ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6-сыныптар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93" marR="477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6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843085"/>
              </p:ext>
            </p:extLst>
          </p:nvPr>
        </p:nvGraphicFramePr>
        <p:xfrm>
          <a:off x="179512" y="817303"/>
          <a:ext cx="8784977" cy="603784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21104"/>
                <a:gridCol w="1708944"/>
                <a:gridCol w="1185796"/>
                <a:gridCol w="1317553"/>
                <a:gridCol w="1708944"/>
                <a:gridCol w="1842636"/>
              </a:tblGrid>
              <a:tr h="6415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 саны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Үздіктер</a:t>
                      </a:r>
                      <a:r>
                        <a:rPr lang="ru-MD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Екпінділер</a:t>
                      </a:r>
                      <a:r>
                        <a:rPr lang="ru-MD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сапасы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Үлгерімі</a:t>
                      </a:r>
                      <a:r>
                        <a:rPr lang="ru-MD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1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1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7ә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1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7б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053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7в/гимн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1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7г/гимн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81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7сын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75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endParaRPr lang="kk-KZ" sz="20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8а/гимн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MD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8б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MD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8сын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76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21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393093"/>
              </p:ext>
            </p:extLst>
          </p:nvPr>
        </p:nvGraphicFramePr>
        <p:xfrm>
          <a:off x="251520" y="980726"/>
          <a:ext cx="8784977" cy="47525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21104"/>
                <a:gridCol w="1708944"/>
                <a:gridCol w="1185796"/>
                <a:gridCol w="1317553"/>
                <a:gridCol w="1708944"/>
                <a:gridCol w="1842636"/>
              </a:tblGrid>
              <a:tr h="15841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 саны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Үздіктер</a:t>
                      </a:r>
                      <a:r>
                        <a:rPr lang="ru-MD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Екпінділер</a:t>
                      </a:r>
                      <a:r>
                        <a:rPr lang="ru-MD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800" b="1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сапасы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MD" sz="18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үлгерімі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9а/гимн/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9ә/гимн/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9б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9сын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000" marR="67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4272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3">
  <a:themeElements>
    <a:clrScheme name="business5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business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Gulim" pitchFamily="34" charset="-127"/>
          </a:defRPr>
        </a:defPPr>
      </a:lstStyle>
    </a:lnDef>
  </a:objectDefaults>
  <a:extraClrSchemeLst>
    <a:extraClrScheme>
      <a:clrScheme name="business5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2844</TotalTime>
  <Words>889</Words>
  <Application>Microsoft Office PowerPoint</Application>
  <PresentationFormat>Экран (4:3)</PresentationFormat>
  <Paragraphs>658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Gulim</vt:lpstr>
      <vt:lpstr>Times New Roman</vt:lpstr>
      <vt:lpstr>Verdana</vt:lpstr>
      <vt:lpstr>Wingdings</vt:lpstr>
      <vt:lpstr>Тема3</vt:lpstr>
      <vt:lpstr>ПЕДАГОГИКАЛЫҚ   КЕҢЕС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Қазақ тілі мен әдебиеті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Готовность по переходу на       12-летнее образование по  средней школе №7</dc:title>
  <dc:creator>Admin</dc:creator>
  <cp:lastModifiedBy>User</cp:lastModifiedBy>
  <cp:revision>158</cp:revision>
  <cp:lastPrinted>2022-12-07T05:35:33Z</cp:lastPrinted>
  <dcterms:created xsi:type="dcterms:W3CDTF">2011-06-01T05:29:36Z</dcterms:created>
  <dcterms:modified xsi:type="dcterms:W3CDTF">2024-10-31T09:33:49Z</dcterms:modified>
</cp:coreProperties>
</file>